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7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32"/>
    <p:restoredTop sz="94664"/>
  </p:normalViewPr>
  <p:slideViewPr>
    <p:cSldViewPr snapToGrid="0" snapToObjects="1">
      <p:cViewPr varScale="1">
        <p:scale>
          <a:sx n="146" d="100"/>
          <a:sy n="146" d="100"/>
        </p:scale>
        <p:origin x="168"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4543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0035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138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0652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3120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099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851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21030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378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080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809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1/20/2021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383820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nline.boneandjoint.org.uk/doi/abs/10.1302/2058-5241.5.200041" TargetMode="External" /><Relationship Id="rId2" Type="http://schemas.openxmlformats.org/officeDocument/2006/relationships/hyperlink" Target="https://www.boa.ac.uk/uploads/assets/7ded8f00-987e-42d5-a389e739b1e03b47/ec9d4564-4fa7-4d08-aef4efc3cede7d53/fracture%20clinic%20services.pdf" TargetMode="External" /><Relationship Id="rId1" Type="http://schemas.openxmlformats.org/officeDocument/2006/relationships/slideLayout" Target="../slideLayouts/slideLayout4.xml" /><Relationship Id="rId4" Type="http://schemas.openxmlformats.org/officeDocument/2006/relationships/hyperlink" Target="https://www.boa.ac.uk/policy-engagement/journal-of-trauma-orthopaedics/journal-of-trauma-orthopaedics-and-coronavirus/the-surge-in-tele-orthopaedics-in-the-setting-of.html"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DD5CB-6253-BC46-A23C-2302789CD6FE}"/>
              </a:ext>
            </a:extLst>
          </p:cNvPr>
          <p:cNvSpPr>
            <a:spLocks noGrp="1"/>
          </p:cNvSpPr>
          <p:nvPr>
            <p:ph type="title"/>
          </p:nvPr>
        </p:nvSpPr>
        <p:spPr>
          <a:xfrm>
            <a:off x="567338" y="399650"/>
            <a:ext cx="11029616" cy="1318340"/>
          </a:xfrm>
        </p:spPr>
        <p:txBody>
          <a:bodyPr>
            <a:normAutofit/>
          </a:bodyPr>
          <a:lstStyle/>
          <a:p>
            <a:pPr algn="ctr"/>
            <a:r>
              <a:rPr lang="en-GB" sz="1800" b="0" i="0">
                <a:effectLst/>
                <a:latin typeface="Times New Roman" panose="02020603050405020304" pitchFamily="18" charset="0"/>
                <a:cs typeface="Times New Roman" panose="02020603050405020304" pitchFamily="18" charset="0"/>
              </a:rPr>
              <a:t>Establishment of Virtual Fracture Clinic in Princess Royal Hospital Telford ; Progress and recommendations during the First 5 Months</a:t>
            </a:r>
            <a:br>
              <a:rPr lang="en-GB" sz="1800" b="0" i="0">
                <a:effectLst/>
                <a:latin typeface="Times New Roman" panose="02020603050405020304" pitchFamily="18" charset="0"/>
                <a:cs typeface="Times New Roman" panose="02020603050405020304" pitchFamily="18" charset="0"/>
              </a:rPr>
            </a:br>
            <a:r>
              <a:rPr lang="en-GB" sz="1800" b="0" i="0">
                <a:effectLst/>
                <a:latin typeface="Times New Roman" panose="02020603050405020304" pitchFamily="18" charset="0"/>
                <a:cs typeface="Times New Roman" panose="02020603050405020304" pitchFamily="18" charset="0"/>
              </a:rPr>
              <a:t>Tahir khaleeq, Patrick Lancaster, Usman Ahmed</a:t>
            </a:r>
            <a:br>
              <a:rPr lang="en-GB" sz="1800" b="0" i="0">
                <a:effectLst/>
                <a:latin typeface="Times New Roman" panose="02020603050405020304" pitchFamily="18" charset="0"/>
                <a:cs typeface="Times New Roman" panose="02020603050405020304" pitchFamily="18" charset="0"/>
              </a:rPr>
            </a:br>
            <a:r>
              <a:rPr lang="en-GB" sz="1800" b="0" i="0">
                <a:effectLst/>
                <a:latin typeface="Times New Roman" panose="02020603050405020304" pitchFamily="18" charset="0"/>
                <a:cs typeface="Times New Roman" panose="02020603050405020304" pitchFamily="18" charset="0"/>
              </a:rPr>
              <a:t>princess royal hospital, telford</a:t>
            </a:r>
            <a:endParaRPr lang="en-US" sz="18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48C3FB0-F735-3F45-AE9E-F7D16BBB7A54}"/>
              </a:ext>
            </a:extLst>
          </p:cNvPr>
          <p:cNvSpPr>
            <a:spLocks noGrp="1"/>
          </p:cNvSpPr>
          <p:nvPr>
            <p:ph sz="half" idx="1"/>
          </p:nvPr>
        </p:nvSpPr>
        <p:spPr>
          <a:xfrm>
            <a:off x="-1" y="1465385"/>
            <a:ext cx="3818952" cy="5293633"/>
          </a:xfrm>
        </p:spPr>
        <p:txBody>
          <a:bodyPr>
            <a:noAutofit/>
          </a:bodyPr>
          <a:lstStyle/>
          <a:p>
            <a:pPr marL="0" indent="0" fontAlgn="base">
              <a:buNone/>
            </a:pPr>
            <a:r>
              <a:rPr lang="en-GB" sz="1200" b="1" i="0">
                <a:solidFill>
                  <a:srgbClr val="031D39"/>
                </a:solidFill>
                <a:effectLst/>
                <a:latin typeface="Times New Roman" panose="02020603050405020304" pitchFamily="18" charset="0"/>
                <a:cs typeface="Times New Roman" panose="02020603050405020304" pitchFamily="18" charset="0"/>
              </a:rPr>
              <a:t>Introduction </a:t>
            </a:r>
          </a:p>
          <a:p>
            <a:pPr marL="0" indent="0" fontAlgn="base">
              <a:buNone/>
            </a:pPr>
            <a:r>
              <a:rPr lang="en-GB" sz="1200" b="0" i="0">
                <a:solidFill>
                  <a:srgbClr val="031D39"/>
                </a:solidFill>
                <a:effectLst/>
                <a:latin typeface="Times New Roman" panose="02020603050405020304" pitchFamily="18" charset="0"/>
                <a:cs typeface="Times New Roman" panose="02020603050405020304" pitchFamily="18" charset="0"/>
              </a:rPr>
              <a:t>Virtual fracture clinics (VFC) have been shown to be a safe and cost effective way of managing outpatient referrals to the orthopaedic department. During the coronavirus pandemic there has been a push to reduce unnecessary patient contacts whilst maintaining patient safety.</a:t>
            </a:r>
            <a:endParaRPr lang="en-GB" sz="1200" b="1" i="0">
              <a:solidFill>
                <a:srgbClr val="031D39"/>
              </a:solidFill>
              <a:effectLst/>
              <a:latin typeface="Times New Roman" panose="02020603050405020304" pitchFamily="18" charset="0"/>
              <a:cs typeface="Times New Roman" panose="02020603050405020304" pitchFamily="18" charset="0"/>
            </a:endParaRPr>
          </a:p>
          <a:p>
            <a:pPr marL="0" indent="0" fontAlgn="base">
              <a:buNone/>
            </a:pPr>
            <a:r>
              <a:rPr lang="en-GB" sz="1200" b="1">
                <a:solidFill>
                  <a:srgbClr val="031D39"/>
                </a:solidFill>
                <a:latin typeface="Times New Roman" panose="02020603050405020304" pitchFamily="18" charset="0"/>
                <a:cs typeface="Times New Roman" panose="02020603050405020304" pitchFamily="18" charset="0"/>
              </a:rPr>
              <a:t>Aims</a:t>
            </a:r>
          </a:p>
          <a:p>
            <a:pPr marL="0" indent="0" fontAlgn="base">
              <a:buNone/>
            </a:pPr>
            <a:r>
              <a:rPr lang="en-GB" sz="1200">
                <a:latin typeface="Times New Roman" panose="02020603050405020304" pitchFamily="18" charset="0"/>
                <a:cs typeface="Times New Roman" panose="02020603050405020304" pitchFamily="18" charset="0"/>
                <a:sym typeface="Wingdings" pitchFamily="2" charset="2"/>
              </a:rPr>
              <a:t>Primary </a:t>
            </a:r>
            <a:r>
              <a:rPr lang="en-US" sz="1200">
                <a:latin typeface="Times New Roman" panose="02020603050405020304" pitchFamily="18" charset="0"/>
                <a:cs typeface="Times New Roman" panose="02020603050405020304" pitchFamily="18" charset="0"/>
                <a:sym typeface="Wingdings" pitchFamily="2" charset="2"/>
              </a:rPr>
              <a:t>Focus </a:t>
            </a:r>
            <a:r>
              <a:rPr lang="en-GB" sz="1200">
                <a:latin typeface="Times New Roman" panose="02020603050405020304" pitchFamily="18" charset="0"/>
                <a:cs typeface="Times New Roman" panose="02020603050405020304" pitchFamily="18" charset="0"/>
                <a:sym typeface="Wingdings" pitchFamily="2" charset="2"/>
              </a:rPr>
              <a:t>was </a:t>
            </a:r>
            <a:r>
              <a:rPr lang="en-US" sz="1200">
                <a:latin typeface="Times New Roman" panose="02020603050405020304" pitchFamily="18" charset="0"/>
                <a:cs typeface="Times New Roman" panose="02020603050405020304" pitchFamily="18" charset="0"/>
                <a:sym typeface="Wingdings" pitchFamily="2" charset="2"/>
              </a:rPr>
              <a:t>on </a:t>
            </a:r>
            <a:r>
              <a:rPr lang="en-GB" sz="1200">
                <a:latin typeface="Times New Roman" panose="02020603050405020304" pitchFamily="18" charset="0"/>
                <a:cs typeface="Times New Roman" panose="02020603050405020304" pitchFamily="18" charset="0"/>
                <a:sym typeface="Wingdings" pitchFamily="2" charset="2"/>
              </a:rPr>
              <a:t>e</a:t>
            </a:r>
            <a:r>
              <a:rPr lang="en-US" sz="1200">
                <a:latin typeface="Times New Roman" panose="02020603050405020304" pitchFamily="18" charset="0"/>
                <a:cs typeface="Times New Roman" panose="02020603050405020304" pitchFamily="18" charset="0"/>
                <a:sym typeface="Wingdings" pitchFamily="2" charset="2"/>
              </a:rPr>
              <a:t>nhanced</a:t>
            </a:r>
            <a:r>
              <a:rPr lang="en-GB" sz="1200">
                <a:latin typeface="Times New Roman" panose="02020603050405020304" pitchFamily="18" charset="0"/>
                <a:cs typeface="Times New Roman" panose="02020603050405020304" pitchFamily="18" charset="0"/>
                <a:sym typeface="Wingdings" pitchFamily="2" charset="2"/>
              </a:rPr>
              <a:t> patient e</a:t>
            </a:r>
            <a:r>
              <a:rPr lang="en-US" sz="1200">
                <a:latin typeface="Times New Roman" panose="02020603050405020304" pitchFamily="18" charset="0"/>
                <a:cs typeface="Times New Roman" panose="02020603050405020304" pitchFamily="18" charset="0"/>
                <a:sym typeface="Wingdings" pitchFamily="2" charset="2"/>
              </a:rPr>
              <a:t>xperienc</a:t>
            </a:r>
            <a:r>
              <a:rPr lang="en-GB" sz="1200">
                <a:latin typeface="Times New Roman" panose="02020603050405020304" pitchFamily="18" charset="0"/>
                <a:cs typeface="Times New Roman" panose="02020603050405020304" pitchFamily="18" charset="0"/>
                <a:sym typeface="Wingdings" pitchFamily="2" charset="2"/>
              </a:rPr>
              <a:t>e with e</a:t>
            </a:r>
            <a:r>
              <a:rPr lang="en-US" sz="1200">
                <a:latin typeface="Times New Roman" panose="02020603050405020304" pitchFamily="18" charset="0"/>
                <a:cs typeface="Times New Roman" panose="02020603050405020304" pitchFamily="18" charset="0"/>
                <a:sym typeface="Wingdings" pitchFamily="2" charset="2"/>
              </a:rPr>
              <a:t>fficient use of resources</a:t>
            </a:r>
            <a:r>
              <a:rPr lang="en-GB" sz="1200">
                <a:latin typeface="Times New Roman" panose="02020603050405020304" pitchFamily="18" charset="0"/>
                <a:cs typeface="Times New Roman" panose="02020603050405020304" pitchFamily="18" charset="0"/>
                <a:sym typeface="Wingdings" pitchFamily="2" charset="2"/>
              </a:rPr>
              <a:t> with an a</a:t>
            </a:r>
            <a:r>
              <a:rPr lang="en-US" sz="1200">
                <a:latin typeface="Times New Roman" panose="02020603050405020304" pitchFamily="18" charset="0"/>
                <a:cs typeface="Times New Roman" panose="02020603050405020304" pitchFamily="18" charset="0"/>
                <a:sym typeface="Wingdings" pitchFamily="2" charset="2"/>
              </a:rPr>
              <a:t>dditional Focus</a:t>
            </a:r>
            <a:r>
              <a:rPr lang="en-GB" sz="1200">
                <a:latin typeface="Times New Roman" panose="02020603050405020304" pitchFamily="18" charset="0"/>
                <a:cs typeface="Times New Roman" panose="02020603050405020304" pitchFamily="18" charset="0"/>
                <a:sym typeface="Wingdings" pitchFamily="2" charset="2"/>
              </a:rPr>
              <a:t> on s</a:t>
            </a:r>
            <a:r>
              <a:rPr lang="en-US" sz="1200">
                <a:latin typeface="Times New Roman" panose="02020603050405020304" pitchFamily="18" charset="0"/>
                <a:cs typeface="Times New Roman" panose="02020603050405020304" pitchFamily="18" charset="0"/>
                <a:sym typeface="Wingdings" pitchFamily="2" charset="2"/>
              </a:rPr>
              <a:t>ocial </a:t>
            </a:r>
            <a:r>
              <a:rPr lang="en-GB" sz="1200">
                <a:latin typeface="Times New Roman" panose="02020603050405020304" pitchFamily="18" charset="0"/>
                <a:cs typeface="Times New Roman" panose="02020603050405020304" pitchFamily="18" charset="0"/>
                <a:sym typeface="Wingdings" pitchFamily="2" charset="2"/>
              </a:rPr>
              <a:t>d</a:t>
            </a:r>
            <a:r>
              <a:rPr lang="en-US" sz="1200">
                <a:latin typeface="Times New Roman" panose="02020603050405020304" pitchFamily="18" charset="0"/>
                <a:cs typeface="Times New Roman" panose="02020603050405020304" pitchFamily="18" charset="0"/>
                <a:sym typeface="Wingdings" pitchFamily="2" charset="2"/>
              </a:rPr>
              <a:t>istancing</a:t>
            </a:r>
            <a:r>
              <a:rPr lang="en-GB" sz="1200">
                <a:latin typeface="Times New Roman" panose="02020603050405020304" pitchFamily="18" charset="0"/>
                <a:cs typeface="Times New Roman" panose="02020603050405020304" pitchFamily="18" charset="0"/>
                <a:sym typeface="Wingdings" pitchFamily="2" charset="2"/>
              </a:rPr>
              <a:t> and r</a:t>
            </a:r>
            <a:r>
              <a:rPr lang="en-US" sz="1200">
                <a:latin typeface="Times New Roman" panose="02020603050405020304" pitchFamily="18" charset="0"/>
                <a:cs typeface="Times New Roman" panose="02020603050405020304" pitchFamily="18" charset="0"/>
                <a:sym typeface="Wingdings" pitchFamily="2" charset="2"/>
              </a:rPr>
              <a:t>educed Clinic Traffic</a:t>
            </a:r>
            <a:r>
              <a:rPr lang="en-GB" sz="1200">
                <a:latin typeface="Times New Roman" panose="02020603050405020304" pitchFamily="18" charset="0"/>
                <a:cs typeface="Times New Roman" panose="02020603050405020304" pitchFamily="18" charset="0"/>
                <a:sym typeface="Wingdings" pitchFamily="2" charset="2"/>
              </a:rPr>
              <a:t>.</a:t>
            </a:r>
            <a:endParaRPr lang="en-US" sz="1200">
              <a:latin typeface="Times New Roman" panose="02020603050405020304" pitchFamily="18" charset="0"/>
              <a:cs typeface="Times New Roman" panose="02020603050405020304" pitchFamily="18" charset="0"/>
            </a:endParaRPr>
          </a:p>
          <a:p>
            <a:pPr marL="0" indent="0" fontAlgn="base">
              <a:buNone/>
            </a:pPr>
            <a:r>
              <a:rPr lang="en-GB" sz="1200" b="1" i="0">
                <a:solidFill>
                  <a:srgbClr val="031D39"/>
                </a:solidFill>
                <a:effectLst/>
                <a:latin typeface="Times New Roman" panose="02020603050405020304" pitchFamily="18" charset="0"/>
                <a:cs typeface="Times New Roman" panose="02020603050405020304" pitchFamily="18" charset="0"/>
              </a:rPr>
              <a:t>Materials and Methods</a:t>
            </a:r>
          </a:p>
          <a:p>
            <a:pPr marL="0" indent="0" fontAlgn="base">
              <a:buNone/>
            </a:pPr>
            <a:r>
              <a:rPr lang="en-GB" sz="1200" b="0" i="0">
                <a:solidFill>
                  <a:srgbClr val="031D39"/>
                </a:solidFill>
                <a:effectLst/>
                <a:latin typeface="Times New Roman" panose="02020603050405020304" pitchFamily="18" charset="0"/>
                <a:cs typeface="Times New Roman" panose="02020603050405020304" pitchFamily="18" charset="0"/>
              </a:rPr>
              <a:t>A robust protocol was developed by the MDT on how to manage common musculoskeletal presentations to A&amp;E. Patients broadly triaged into 3 categories; discharge with advice, referral to VFC or discussion with on call team. Vfc initiated fully from 17/08/2020. The first 5 Months of data were analysed to assess types of injury seen and outcomes</a:t>
            </a:r>
            <a:r>
              <a:rPr lang="en-GB" sz="1200">
                <a:solidFill>
                  <a:srgbClr val="031D39"/>
                </a:solidFill>
                <a:latin typeface="Times New Roman" panose="02020603050405020304" pitchFamily="18" charset="0"/>
                <a:cs typeface="Times New Roman" panose="02020603050405020304" pitchFamily="18" charset="0"/>
              </a:rPr>
              <a:t>.</a:t>
            </a:r>
            <a:endParaRPr lang="en-GB" sz="1200" b="0" i="0">
              <a:solidFill>
                <a:srgbClr val="031D39"/>
              </a:solidFill>
              <a:effectLst/>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442EFD16-90D4-F747-B828-DD64984573E7}"/>
              </a:ext>
            </a:extLst>
          </p:cNvPr>
          <p:cNvSpPr>
            <a:spLocks noGrp="1"/>
          </p:cNvSpPr>
          <p:nvPr>
            <p:ph sz="half" idx="2"/>
          </p:nvPr>
        </p:nvSpPr>
        <p:spPr>
          <a:xfrm>
            <a:off x="8093896" y="1868166"/>
            <a:ext cx="4098104" cy="4989834"/>
          </a:xfrm>
        </p:spPr>
        <p:txBody>
          <a:bodyPr>
            <a:normAutofit fontScale="40000" lnSpcReduction="20000"/>
          </a:bodyPr>
          <a:lstStyle/>
          <a:p>
            <a:pPr marL="0" indent="0" fontAlgn="base">
              <a:buNone/>
            </a:pPr>
            <a:r>
              <a:rPr lang="en-GB" sz="2600" b="1" i="0">
                <a:solidFill>
                  <a:schemeClr val="tx1"/>
                </a:solidFill>
                <a:effectLst/>
                <a:latin typeface="Times New Roman" panose="02020603050405020304" pitchFamily="18" charset="0"/>
                <a:cs typeface="Times New Roman" panose="02020603050405020304" pitchFamily="18" charset="0"/>
              </a:rPr>
              <a:t>Results</a:t>
            </a:r>
            <a:r>
              <a:rPr lang="en-GB" sz="2600" b="0" i="0">
                <a:solidFill>
                  <a:schemeClr val="tx1"/>
                </a:solidFill>
                <a:effectLst/>
                <a:latin typeface="Times New Roman" panose="02020603050405020304" pitchFamily="18" charset="0"/>
                <a:cs typeface="Times New Roman" panose="02020603050405020304" pitchFamily="18" charset="0"/>
              </a:rPr>
              <a:t> </a:t>
            </a:r>
          </a:p>
          <a:p>
            <a:pPr marL="0" indent="0" fontAlgn="base">
              <a:buNone/>
            </a:pPr>
            <a:r>
              <a:rPr lang="en-GB" sz="2600" b="0" i="0">
                <a:solidFill>
                  <a:schemeClr val="tx1"/>
                </a:solidFill>
                <a:effectLst/>
                <a:latin typeface="Times New Roman" panose="02020603050405020304" pitchFamily="18" charset="0"/>
                <a:cs typeface="Times New Roman" panose="02020603050405020304" pitchFamily="18" charset="0"/>
              </a:rPr>
              <a:t>In total 1362 patients were referred to VFC from Establishment. 400 patients were discharged and 132 patients were discharged for physiotherapy review. 3 patients required admission with the remaining 87 patients booked for follow up with an appropriate specialist. Regarding Followups 212 patients had a Vfc followup while 595 of patients would have a  face to face Fracture clinic followup. 10 patients were felt to have been referred inappropriately</a:t>
            </a:r>
            <a:endParaRPr lang="en-GB" sz="2600" b="1" i="0">
              <a:solidFill>
                <a:schemeClr val="tx1"/>
              </a:solidFill>
              <a:effectLst/>
              <a:latin typeface="Times New Roman" panose="02020603050405020304" pitchFamily="18" charset="0"/>
              <a:cs typeface="Times New Roman" panose="02020603050405020304" pitchFamily="18" charset="0"/>
            </a:endParaRPr>
          </a:p>
          <a:p>
            <a:pPr marL="0" indent="0" fontAlgn="base">
              <a:buNone/>
            </a:pPr>
            <a:r>
              <a:rPr lang="en-GB" sz="2600" b="1" i="0">
                <a:solidFill>
                  <a:schemeClr val="tx1"/>
                </a:solidFill>
                <a:effectLst/>
                <a:latin typeface="Times New Roman" panose="02020603050405020304" pitchFamily="18" charset="0"/>
                <a:cs typeface="Times New Roman" panose="02020603050405020304" pitchFamily="18" charset="0"/>
              </a:rPr>
              <a:t>Discussion </a:t>
            </a:r>
          </a:p>
          <a:p>
            <a:pPr marL="0" indent="0" fontAlgn="base">
              <a:buNone/>
            </a:pPr>
            <a:r>
              <a:rPr lang="en-GB" sz="2600" b="0" i="0">
                <a:solidFill>
                  <a:schemeClr val="tx1"/>
                </a:solidFill>
                <a:effectLst/>
                <a:latin typeface="Times New Roman" panose="02020603050405020304" pitchFamily="18" charset="0"/>
                <a:cs typeface="Times New Roman" panose="02020603050405020304" pitchFamily="18" charset="0"/>
              </a:rPr>
              <a:t>BOA guidelines suggest all patients need to be reviewed within 72 hours of their orthopaedic injury. Implementation of a VFC allows this target to be achieved and at the same time reduce patient contact. Almost half the patients were discharged following VFC review, the remaining patients were booked to see an appropriate sub-specialist. This is especially relevant in the current pandemic where reducing unnecessary trips to hospital will benefit the patient as well as make the most of the resources available. </a:t>
            </a:r>
            <a:endParaRPr lang="en-GB" sz="2000" b="0" i="0">
              <a:solidFill>
                <a:schemeClr val="tx1"/>
              </a:solidFill>
              <a:effectLst/>
              <a:latin typeface="Times New Roman" panose="02020603050405020304" pitchFamily="18" charset="0"/>
              <a:cs typeface="Times New Roman" panose="02020603050405020304" pitchFamily="18" charset="0"/>
            </a:endParaRPr>
          </a:p>
          <a:p>
            <a:pPr marL="0" indent="0" fontAlgn="base">
              <a:buNone/>
            </a:pPr>
            <a:r>
              <a:rPr lang="en-GB" sz="2000">
                <a:solidFill>
                  <a:schemeClr val="tx1"/>
                </a:solidFill>
                <a:latin typeface="Times New Roman" panose="02020603050405020304" pitchFamily="18" charset="0"/>
                <a:cs typeface="Times New Roman" panose="02020603050405020304" pitchFamily="18" charset="0"/>
              </a:rPr>
              <a:t>References:</a:t>
            </a:r>
          </a:p>
          <a:p>
            <a:pPr marL="228600" indent="-228600">
              <a:buAutoNum type="arabicParenR"/>
            </a:pPr>
            <a:r>
              <a:rPr lang="en-GB" sz="1500" b="0" i="1">
                <a:solidFill>
                  <a:schemeClr val="tx1"/>
                </a:solidFill>
                <a:effectLst/>
                <a:latin typeface="Times New Roman" panose="02020603050405020304" pitchFamily="18" charset="0"/>
                <a:cs typeface="Times New Roman" panose="02020603050405020304" pitchFamily="18" charset="0"/>
              </a:rPr>
              <a:t>Logishetty K, Subramanyam SAdopting and sustaining a Virtual Fracture Clinic model in the District Hospital setting – a quality improvement approachBMJ Quality Improvement Reports 2017;</a:t>
            </a:r>
            <a:r>
              <a:rPr lang="en-GB" sz="1500" b="1" i="1">
                <a:solidFill>
                  <a:schemeClr val="tx1"/>
                </a:solidFill>
                <a:effectLst/>
                <a:latin typeface="Times New Roman" panose="02020603050405020304" pitchFamily="18" charset="0"/>
                <a:cs typeface="Times New Roman" panose="02020603050405020304" pitchFamily="18" charset="0"/>
              </a:rPr>
              <a:t>6:</a:t>
            </a:r>
            <a:r>
              <a:rPr lang="en-GB" sz="1500" b="0" i="1">
                <a:solidFill>
                  <a:schemeClr val="tx1"/>
                </a:solidFill>
                <a:effectLst/>
                <a:latin typeface="Times New Roman" panose="02020603050405020304" pitchFamily="18" charset="0"/>
                <a:cs typeface="Times New Roman" panose="02020603050405020304" pitchFamily="18" charset="0"/>
              </a:rPr>
              <a:t>u220211.w7861. doi: 10.1136/bmjquality.u220211.w7861</a:t>
            </a:r>
          </a:p>
          <a:p>
            <a:pPr marL="228600" indent="-228600">
              <a:buAutoNum type="arabicParenR"/>
            </a:pPr>
            <a:r>
              <a:rPr lang="en-GB" sz="1500" b="0" i="1">
                <a:solidFill>
                  <a:schemeClr val="tx1"/>
                </a:solidFill>
                <a:effectLst/>
                <a:latin typeface="Times New Roman" panose="02020603050405020304" pitchFamily="18" charset="0"/>
                <a:cs typeface="Times New Roman" panose="02020603050405020304" pitchFamily="18" charset="0"/>
              </a:rPr>
              <a:t>BOAST guidelines: fracture clinic services, August 2013. </a:t>
            </a:r>
            <a:r>
              <a:rPr lang="en-GB" sz="1500" b="0" i="1" u="none" strike="noStrike">
                <a:solidFill>
                  <a:schemeClr val="tx1"/>
                </a:solidFill>
                <a:effectLst/>
                <a:latin typeface="Times New Roman" panose="02020603050405020304" pitchFamily="18" charset="0"/>
                <a:cs typeface="Times New Roman" panose="02020603050405020304" pitchFamily="18" charset="0"/>
                <a:hlinkClick r:id="rId2" tooltip="External link: https://www.boa.ac.uk/uploads/assets/7ded8f00-987e-42d5-a389e739b1e03b47/ec9d4564-4fa7-4d08-aef4efc3cede7d53/fracture%20clinic%20services.pdf">
                  <a:extLst>
                    <a:ext uri="{A12FA001-AC4F-418D-AE19-62706E023703}">
                      <ahyp:hlinkClr xmlns:ahyp="http://schemas.microsoft.com/office/drawing/2018/hyperlinkcolor" val="tx"/>
                    </a:ext>
                  </a:extLst>
                </a:hlinkClick>
              </a:rPr>
              <a:t>https://www.boa.ac.uk/uploads/assets/7ded8f00-987e-42d5-a389e739b1e03b47/ec9d4564-4fa7-4d08-aef4efc3cede7d53/fracture%20clinic%20services.pdf</a:t>
            </a:r>
            <a:endParaRPr lang="en-GB" sz="1500" b="0" i="1">
              <a:solidFill>
                <a:schemeClr val="tx1"/>
              </a:solidFill>
              <a:effectLst/>
              <a:latin typeface="Times New Roman" panose="02020603050405020304" pitchFamily="18" charset="0"/>
              <a:cs typeface="Times New Roman" panose="02020603050405020304" pitchFamily="18" charset="0"/>
            </a:endParaRPr>
          </a:p>
          <a:p>
            <a:pPr marL="228600" indent="-228600">
              <a:buAutoNum type="arabicParenR"/>
            </a:pPr>
            <a:r>
              <a:rPr lang="en-GB" sz="1500" b="0" i="1" u="sng">
                <a:solidFill>
                  <a:schemeClr val="tx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 analysis of virtual fracture clinics in orthopaedic trauma in the UK during the coronavirus crisis</a:t>
            </a:r>
            <a:r>
              <a:rPr lang="en-GB" sz="1500" i="1">
                <a:solidFill>
                  <a:schemeClr val="tx1"/>
                </a:solidFill>
                <a:latin typeface="Times New Roman" panose="02020603050405020304" pitchFamily="18" charset="0"/>
                <a:cs typeface="Times New Roman" panose="02020603050405020304" pitchFamily="18" charset="0"/>
              </a:rPr>
              <a:t>J</a:t>
            </a:r>
            <a:r>
              <a:rPr lang="en-GB" sz="1500" b="0" i="1">
                <a:solidFill>
                  <a:schemeClr val="tx1"/>
                </a:solidFill>
                <a:effectLst/>
                <a:latin typeface="Times New Roman" panose="02020603050405020304" pitchFamily="18" charset="0"/>
                <a:cs typeface="Times New Roman" panose="02020603050405020304" pitchFamily="18" charset="0"/>
              </a:rPr>
              <a:t>ohn-Henry Rhind, Eamon Ramhamadany, Ruaraidh Collins, Siddharth Govilkar, Debashis Dass, and Stuart Hay EFORT Open Reviews 2020 5:7, 442-448</a:t>
            </a:r>
          </a:p>
          <a:p>
            <a:pPr marL="228600" indent="-228600">
              <a:buAutoNum type="arabicParenR"/>
            </a:pPr>
            <a:r>
              <a:rPr lang="en-GB" sz="1500" b="0" i="1">
                <a:solidFill>
                  <a:schemeClr val="tx1"/>
                </a:solidFill>
                <a:effectLst/>
                <a:latin typeface="Times New Roman" panose="02020603050405020304" pitchFamily="18" charset="0"/>
                <a:cs typeface="Times New Roman" panose="02020603050405020304" pitchFamily="18" charset="0"/>
              </a:rPr>
              <a:t>Little M, Huntley D, Morris J, Jozsa F, Hardman J, Anakwe RE. The virtual fracture clinic improves quality of care for patients with hand and wrist injuries: an assessment of 3709 patients. J Hand Surg Eur Vol. 2020 Sep;45(7):748-753. doi: 10.1177/1753193420930610. Epub 2020 Jun 15. PMID: 32539577.</a:t>
            </a:r>
          </a:p>
          <a:p>
            <a:pPr marL="228600" indent="-228600">
              <a:buAutoNum type="arabicParenR"/>
            </a:pPr>
            <a:r>
              <a:rPr lang="en-GB" sz="1500" b="0" i="1">
                <a:solidFill>
                  <a:schemeClr val="tx1"/>
                </a:solidFill>
                <a:effectLst/>
                <a:latin typeface="Times New Roman" panose="02020603050405020304" pitchFamily="18" charset="0"/>
                <a:cs typeface="Times New Roman" panose="02020603050405020304" pitchFamily="18" charset="0"/>
              </a:rPr>
              <a:t>Bhattacharyya R, Jayaram PR, Holliday R, Jenkins P, Anthony I, Rymaszewski L. The virtual fracture clinic: Reducing unnecessary review of clavicle fractures. Injury. 2017 Mar;48(3):720-723. doi: 10.1016/j.injury.2017.01.041. Epub 2017 Jan 27. PMID: 28168971.</a:t>
            </a:r>
          </a:p>
          <a:p>
            <a:pPr marL="228600" indent="-228600">
              <a:buAutoNum type="arabicParenR"/>
            </a:pPr>
            <a:r>
              <a:rPr lang="en-GB" sz="1500" b="0" i="1">
                <a:solidFill>
                  <a:schemeClr val="tx1"/>
                </a:solidFill>
                <a:effectLst/>
                <a:latin typeface="Times New Roman" panose="02020603050405020304" pitchFamily="18" charset="0"/>
                <a:cs typeface="Times New Roman" panose="02020603050405020304" pitchFamily="18" charset="0"/>
              </a:rPr>
              <a:t>Moloney D, Feeley I, Hughes A, Clesham K, Kiernan C, Niall D. The surge in tele-orthopaedics in the setting of COVID-19, 13 April 2020. </a:t>
            </a:r>
            <a:r>
              <a:rPr lang="en-GB" sz="1500" b="0" i="1" u="none" strike="noStrike">
                <a:solidFill>
                  <a:schemeClr val="tx1"/>
                </a:solidFill>
                <a:effectLst/>
                <a:latin typeface="Times New Roman" panose="02020603050405020304" pitchFamily="18" charset="0"/>
                <a:cs typeface="Times New Roman" panose="02020603050405020304" pitchFamily="18" charset="0"/>
                <a:hlinkClick r:id="rId4" tooltip="External link: https://www.boa.ac.uk/policy-engagement/journal-of-trauma-orthopaedics/journal-of-trauma-orthopaedics-and-coronavirus/the-surge-in-tele-orthopaedics-in-the-setting-of.html">
                  <a:extLst>
                    <a:ext uri="{A12FA001-AC4F-418D-AE19-62706E023703}">
                      <ahyp:hlinkClr xmlns:ahyp="http://schemas.microsoft.com/office/drawing/2018/hyperlinkcolor" val="tx"/>
                    </a:ext>
                  </a:extLst>
                </a:hlinkClick>
              </a:rPr>
              <a:t>https://www.boa.ac.uk/policy-engagement/journal-of-trauma-orthopaedics/journal-of-trauma-orthopaedics-and-coronavirus/the-surge-in-tele-orthopaedics-in-the-setting-of.html</a:t>
            </a:r>
            <a:endParaRPr lang="en-GB" sz="1500" b="0" i="1">
              <a:solidFill>
                <a:schemeClr val="tx1"/>
              </a:solidFill>
              <a:effectLst/>
              <a:latin typeface="Times New Roman" panose="02020603050405020304" pitchFamily="18" charset="0"/>
              <a:cs typeface="Times New Roman" panose="02020603050405020304" pitchFamily="18" charset="0"/>
            </a:endParaRPr>
          </a:p>
          <a:p>
            <a:pPr marL="0" indent="0" fontAlgn="base">
              <a:buNone/>
            </a:pPr>
            <a:r>
              <a:rPr lang="en-GB" sz="1200" b="0" i="0">
                <a:solidFill>
                  <a:schemeClr val="tx1"/>
                </a:solidFill>
                <a:effectLst/>
                <a:latin typeface="Times New Roman" panose="02020603050405020304" pitchFamily="18" charset="0"/>
                <a:cs typeface="Times New Roman" panose="02020603050405020304" pitchFamily="18" charset="0"/>
              </a:rPr>
              <a:t>This study received ethics committee approval or was conducted under the Animal (Scientific Procedures) Act (1986) (include licence numbers) or equivalent</a:t>
            </a:r>
          </a:p>
          <a:p>
            <a:pPr marL="0" indent="0">
              <a:buNone/>
            </a:pPr>
            <a:endParaRPr lang="en-US" sz="1200">
              <a:latin typeface="Times New Roman" panose="02020603050405020304" pitchFamily="18" charset="0"/>
              <a:cs typeface="Times New Roman" panose="02020603050405020304" pitchFamily="18" charset="0"/>
            </a:endParaRPr>
          </a:p>
        </p:txBody>
      </p:sp>
      <p:graphicFrame>
        <p:nvGraphicFramePr>
          <p:cNvPr id="6" name="Table 4">
            <a:extLst>
              <a:ext uri="{FF2B5EF4-FFF2-40B4-BE49-F238E27FC236}">
                <a16:creationId xmlns:a16="http://schemas.microsoft.com/office/drawing/2014/main" id="{73B674FC-D7EA-DF48-ADF4-6B64BFF017E8}"/>
              </a:ext>
            </a:extLst>
          </p:cNvPr>
          <p:cNvGraphicFramePr>
            <a:graphicFrameLocks noGrp="1"/>
          </p:cNvGraphicFramePr>
          <p:nvPr>
            <p:extLst>
              <p:ext uri="{D42A27DB-BD31-4B8C-83A1-F6EECF244321}">
                <p14:modId xmlns:p14="http://schemas.microsoft.com/office/powerpoint/2010/main" val="1360908250"/>
              </p:ext>
            </p:extLst>
          </p:nvPr>
        </p:nvGraphicFramePr>
        <p:xfrm>
          <a:off x="3739021" y="4224768"/>
          <a:ext cx="4194943" cy="2477832"/>
        </p:xfrm>
        <a:graphic>
          <a:graphicData uri="http://schemas.openxmlformats.org/drawingml/2006/table">
            <a:tbl>
              <a:tblPr firstRow="1" bandRow="1">
                <a:tableStyleId>{5C22544A-7EE6-4342-B048-85BDC9FD1C3A}</a:tableStyleId>
              </a:tblPr>
              <a:tblGrid>
                <a:gridCol w="1371804">
                  <a:extLst>
                    <a:ext uri="{9D8B030D-6E8A-4147-A177-3AD203B41FA5}">
                      <a16:colId xmlns:a16="http://schemas.microsoft.com/office/drawing/2014/main" val="1491434746"/>
                    </a:ext>
                  </a:extLst>
                </a:gridCol>
                <a:gridCol w="1409083">
                  <a:extLst>
                    <a:ext uri="{9D8B030D-6E8A-4147-A177-3AD203B41FA5}">
                      <a16:colId xmlns:a16="http://schemas.microsoft.com/office/drawing/2014/main" val="1317155541"/>
                    </a:ext>
                  </a:extLst>
                </a:gridCol>
                <a:gridCol w="1414056">
                  <a:extLst>
                    <a:ext uri="{9D8B030D-6E8A-4147-A177-3AD203B41FA5}">
                      <a16:colId xmlns:a16="http://schemas.microsoft.com/office/drawing/2014/main" val="2230415906"/>
                    </a:ext>
                  </a:extLst>
                </a:gridCol>
              </a:tblGrid>
              <a:tr h="353976">
                <a:tc>
                  <a:txBody>
                    <a:bodyPr/>
                    <a:lstStyle/>
                    <a:p>
                      <a:pPr algn="ctr"/>
                      <a:r>
                        <a:rPr lang="en-US" sz="1400" dirty="0"/>
                        <a:t>Month</a:t>
                      </a:r>
                    </a:p>
                  </a:txBody>
                  <a:tcPr/>
                </a:tc>
                <a:tc>
                  <a:txBody>
                    <a:bodyPr/>
                    <a:lstStyle/>
                    <a:p>
                      <a:pPr algn="ctr"/>
                      <a:r>
                        <a:rPr lang="en-US" sz="1400" dirty="0"/>
                        <a:t>VFC (%)</a:t>
                      </a:r>
                    </a:p>
                  </a:txBody>
                  <a:tcPr/>
                </a:tc>
                <a:tc>
                  <a:txBody>
                    <a:bodyPr/>
                    <a:lstStyle/>
                    <a:p>
                      <a:pPr algn="ctr"/>
                      <a:r>
                        <a:rPr lang="en-US" sz="1400" dirty="0"/>
                        <a:t>Total</a:t>
                      </a:r>
                    </a:p>
                  </a:txBody>
                  <a:tcPr/>
                </a:tc>
                <a:extLst>
                  <a:ext uri="{0D108BD9-81ED-4DB2-BD59-A6C34878D82A}">
                    <a16:rowId xmlns:a16="http://schemas.microsoft.com/office/drawing/2014/main" val="3070591507"/>
                  </a:ext>
                </a:extLst>
              </a:tr>
              <a:tr h="353976">
                <a:tc>
                  <a:txBody>
                    <a:bodyPr/>
                    <a:lstStyle/>
                    <a:p>
                      <a:pPr algn="ctr"/>
                      <a:r>
                        <a:rPr lang="en-US" sz="1400" dirty="0"/>
                        <a:t>1 (</a:t>
                      </a:r>
                      <a:r>
                        <a:rPr lang="en-US" sz="1400" dirty="0" err="1"/>
                        <a:t>aug-sep</a:t>
                      </a:r>
                      <a:r>
                        <a:rPr lang="en-US" sz="1400" dirty="0"/>
                        <a:t>)</a:t>
                      </a:r>
                    </a:p>
                  </a:txBody>
                  <a:tcPr/>
                </a:tc>
                <a:tc>
                  <a:txBody>
                    <a:bodyPr/>
                    <a:lstStyle/>
                    <a:p>
                      <a:pPr algn="ctr"/>
                      <a:r>
                        <a:rPr lang="en-US" sz="1400" dirty="0"/>
                        <a:t>270 (60)</a:t>
                      </a:r>
                    </a:p>
                  </a:txBody>
                  <a:tcPr/>
                </a:tc>
                <a:tc>
                  <a:txBody>
                    <a:bodyPr/>
                    <a:lstStyle/>
                    <a:p>
                      <a:pPr algn="ctr"/>
                      <a:r>
                        <a:rPr lang="en-US" sz="1400" dirty="0"/>
                        <a:t>410</a:t>
                      </a:r>
                    </a:p>
                  </a:txBody>
                  <a:tcPr/>
                </a:tc>
                <a:extLst>
                  <a:ext uri="{0D108BD9-81ED-4DB2-BD59-A6C34878D82A}">
                    <a16:rowId xmlns:a16="http://schemas.microsoft.com/office/drawing/2014/main" val="2628723178"/>
                  </a:ext>
                </a:extLst>
              </a:tr>
              <a:tr h="353976">
                <a:tc>
                  <a:txBody>
                    <a:bodyPr/>
                    <a:lstStyle/>
                    <a:p>
                      <a:pPr algn="ctr"/>
                      <a:r>
                        <a:rPr lang="en-US" sz="1400" dirty="0"/>
                        <a:t>2 (</a:t>
                      </a:r>
                      <a:r>
                        <a:rPr lang="en-US" sz="1400" dirty="0" err="1"/>
                        <a:t>sep</a:t>
                      </a:r>
                      <a:r>
                        <a:rPr lang="en-US" sz="1400" dirty="0"/>
                        <a:t>-oct)</a:t>
                      </a:r>
                    </a:p>
                  </a:txBody>
                  <a:tcPr/>
                </a:tc>
                <a:tc>
                  <a:txBody>
                    <a:bodyPr/>
                    <a:lstStyle/>
                    <a:p>
                      <a:pPr algn="ctr"/>
                      <a:r>
                        <a:rPr lang="en-US" sz="1400" dirty="0"/>
                        <a:t>306 (55)</a:t>
                      </a:r>
                    </a:p>
                  </a:txBody>
                  <a:tcPr/>
                </a:tc>
                <a:tc>
                  <a:txBody>
                    <a:bodyPr/>
                    <a:lstStyle/>
                    <a:p>
                      <a:pPr algn="ctr"/>
                      <a:r>
                        <a:rPr lang="en-US" sz="1400" dirty="0"/>
                        <a:t>560</a:t>
                      </a:r>
                    </a:p>
                  </a:txBody>
                  <a:tcPr/>
                </a:tc>
                <a:extLst>
                  <a:ext uri="{0D108BD9-81ED-4DB2-BD59-A6C34878D82A}">
                    <a16:rowId xmlns:a16="http://schemas.microsoft.com/office/drawing/2014/main" val="1505148979"/>
                  </a:ext>
                </a:extLst>
              </a:tr>
              <a:tr h="353976">
                <a:tc>
                  <a:txBody>
                    <a:bodyPr/>
                    <a:lstStyle/>
                    <a:p>
                      <a:pPr algn="ctr"/>
                      <a:r>
                        <a:rPr lang="en-US" sz="1400" dirty="0"/>
                        <a:t>3 (oct-</a:t>
                      </a:r>
                      <a:r>
                        <a:rPr lang="en-US" sz="1400" dirty="0" err="1"/>
                        <a:t>nov</a:t>
                      </a:r>
                      <a:r>
                        <a:rPr lang="en-US" sz="1400" dirty="0"/>
                        <a:t>)</a:t>
                      </a:r>
                    </a:p>
                  </a:txBody>
                  <a:tcPr/>
                </a:tc>
                <a:tc>
                  <a:txBody>
                    <a:bodyPr/>
                    <a:lstStyle/>
                    <a:p>
                      <a:pPr algn="ctr"/>
                      <a:r>
                        <a:rPr lang="en-US" sz="1400" dirty="0"/>
                        <a:t>310 (48)</a:t>
                      </a:r>
                    </a:p>
                  </a:txBody>
                  <a:tcPr/>
                </a:tc>
                <a:tc>
                  <a:txBody>
                    <a:bodyPr/>
                    <a:lstStyle/>
                    <a:p>
                      <a:pPr algn="ctr"/>
                      <a:r>
                        <a:rPr lang="en-US" sz="1400" dirty="0"/>
                        <a:t>680</a:t>
                      </a:r>
                    </a:p>
                  </a:txBody>
                  <a:tcPr/>
                </a:tc>
                <a:extLst>
                  <a:ext uri="{0D108BD9-81ED-4DB2-BD59-A6C34878D82A}">
                    <a16:rowId xmlns:a16="http://schemas.microsoft.com/office/drawing/2014/main" val="578488850"/>
                  </a:ext>
                </a:extLst>
              </a:tr>
              <a:tr h="353976">
                <a:tc>
                  <a:txBody>
                    <a:bodyPr/>
                    <a:lstStyle/>
                    <a:p>
                      <a:pPr algn="ctr"/>
                      <a:r>
                        <a:rPr lang="en-US" sz="1400" dirty="0"/>
                        <a:t>4 (</a:t>
                      </a:r>
                      <a:r>
                        <a:rPr lang="en-US" sz="1400" dirty="0" err="1"/>
                        <a:t>nov</a:t>
                      </a:r>
                      <a:r>
                        <a:rPr lang="en-US" sz="1400" dirty="0"/>
                        <a:t>-dec)</a:t>
                      </a:r>
                    </a:p>
                  </a:txBody>
                  <a:tcPr/>
                </a:tc>
                <a:tc>
                  <a:txBody>
                    <a:bodyPr/>
                    <a:lstStyle/>
                    <a:p>
                      <a:pPr algn="ctr"/>
                      <a:r>
                        <a:rPr lang="en-US" sz="1400" dirty="0"/>
                        <a:t>288 (51)</a:t>
                      </a:r>
                    </a:p>
                  </a:txBody>
                  <a:tcPr/>
                </a:tc>
                <a:tc>
                  <a:txBody>
                    <a:bodyPr/>
                    <a:lstStyle/>
                    <a:p>
                      <a:pPr algn="ctr"/>
                      <a:r>
                        <a:rPr lang="en-US" sz="1400" dirty="0"/>
                        <a:t>554</a:t>
                      </a:r>
                    </a:p>
                  </a:txBody>
                  <a:tcPr/>
                </a:tc>
                <a:extLst>
                  <a:ext uri="{0D108BD9-81ED-4DB2-BD59-A6C34878D82A}">
                    <a16:rowId xmlns:a16="http://schemas.microsoft.com/office/drawing/2014/main" val="3346765742"/>
                  </a:ext>
                </a:extLst>
              </a:tr>
              <a:tr h="353976">
                <a:tc>
                  <a:txBody>
                    <a:bodyPr/>
                    <a:lstStyle/>
                    <a:p>
                      <a:pPr algn="ctr"/>
                      <a:r>
                        <a:rPr lang="en-US" sz="1400" dirty="0"/>
                        <a:t>5 (dec-</a:t>
                      </a:r>
                      <a:r>
                        <a:rPr lang="en-US" sz="1400" dirty="0" err="1"/>
                        <a:t>jan</a:t>
                      </a:r>
                      <a:r>
                        <a:rPr lang="en-US" sz="1400" dirty="0"/>
                        <a:t>)</a:t>
                      </a:r>
                    </a:p>
                  </a:txBody>
                  <a:tcPr/>
                </a:tc>
                <a:tc>
                  <a:txBody>
                    <a:bodyPr/>
                    <a:lstStyle/>
                    <a:p>
                      <a:pPr algn="ctr"/>
                      <a:r>
                        <a:rPr lang="en-US" sz="1400" dirty="0"/>
                        <a:t>188 (56)</a:t>
                      </a:r>
                    </a:p>
                  </a:txBody>
                  <a:tcPr/>
                </a:tc>
                <a:tc>
                  <a:txBody>
                    <a:bodyPr/>
                    <a:lstStyle/>
                    <a:p>
                      <a:pPr algn="ctr"/>
                      <a:r>
                        <a:rPr lang="en-US" sz="1400" dirty="0"/>
                        <a:t>338</a:t>
                      </a:r>
                    </a:p>
                  </a:txBody>
                  <a:tcPr/>
                </a:tc>
                <a:extLst>
                  <a:ext uri="{0D108BD9-81ED-4DB2-BD59-A6C34878D82A}">
                    <a16:rowId xmlns:a16="http://schemas.microsoft.com/office/drawing/2014/main" val="2794626989"/>
                  </a:ext>
                </a:extLst>
              </a:tr>
              <a:tr h="353976">
                <a:tc>
                  <a:txBody>
                    <a:bodyPr/>
                    <a:lstStyle/>
                    <a:p>
                      <a:pPr algn="ctr"/>
                      <a:r>
                        <a:rPr lang="en-US" sz="1400" b="1" dirty="0"/>
                        <a:t>Total</a:t>
                      </a:r>
                    </a:p>
                  </a:txBody>
                  <a:tcPr/>
                </a:tc>
                <a:tc>
                  <a:txBody>
                    <a:bodyPr/>
                    <a:lstStyle/>
                    <a:p>
                      <a:pPr algn="ctr"/>
                      <a:r>
                        <a:rPr lang="en-US" sz="1400" b="1" dirty="0"/>
                        <a:t>1362 (54)</a:t>
                      </a:r>
                    </a:p>
                  </a:txBody>
                  <a:tcPr/>
                </a:tc>
                <a:tc>
                  <a:txBody>
                    <a:bodyPr/>
                    <a:lstStyle/>
                    <a:p>
                      <a:pPr algn="ctr"/>
                      <a:r>
                        <a:rPr lang="en-US" sz="1400" b="1" dirty="0"/>
                        <a:t>2542</a:t>
                      </a:r>
                    </a:p>
                  </a:txBody>
                  <a:tcPr/>
                </a:tc>
                <a:extLst>
                  <a:ext uri="{0D108BD9-81ED-4DB2-BD59-A6C34878D82A}">
                    <a16:rowId xmlns:a16="http://schemas.microsoft.com/office/drawing/2014/main" val="1284176473"/>
                  </a:ext>
                </a:extLst>
              </a:tr>
            </a:tbl>
          </a:graphicData>
        </a:graphic>
      </p:graphicFrame>
      <p:graphicFrame>
        <p:nvGraphicFramePr>
          <p:cNvPr id="8" name="Table 7">
            <a:extLst>
              <a:ext uri="{FF2B5EF4-FFF2-40B4-BE49-F238E27FC236}">
                <a16:creationId xmlns:a16="http://schemas.microsoft.com/office/drawing/2014/main" id="{6A2D9CA6-CD5C-544C-BD71-4B5BBB9B7C9B}"/>
              </a:ext>
            </a:extLst>
          </p:cNvPr>
          <p:cNvGraphicFramePr/>
          <p:nvPr>
            <p:extLst>
              <p:ext uri="{D42A27DB-BD31-4B8C-83A1-F6EECF244321}">
                <p14:modId xmlns:p14="http://schemas.microsoft.com/office/powerpoint/2010/main" val="2922358435"/>
              </p:ext>
            </p:extLst>
          </p:nvPr>
        </p:nvGraphicFramePr>
        <p:xfrm>
          <a:off x="3818952" y="1904579"/>
          <a:ext cx="4194942" cy="2133600"/>
        </p:xfrm>
        <a:graphic>
          <a:graphicData uri="http://schemas.openxmlformats.org/drawingml/2006/table">
            <a:tbl>
              <a:tblPr firstRow="1" bandRow="1">
                <a:tableStyleId>{5C22544A-7EE6-4342-B048-85BDC9FD1C3A}</a:tableStyleId>
              </a:tblPr>
              <a:tblGrid>
                <a:gridCol w="1398314">
                  <a:extLst>
                    <a:ext uri="{9D8B030D-6E8A-4147-A177-3AD203B41FA5}">
                      <a16:colId xmlns:a16="http://schemas.microsoft.com/office/drawing/2014/main" val="606708683"/>
                    </a:ext>
                  </a:extLst>
                </a:gridCol>
                <a:gridCol w="1398314">
                  <a:extLst>
                    <a:ext uri="{9D8B030D-6E8A-4147-A177-3AD203B41FA5}">
                      <a16:colId xmlns:a16="http://schemas.microsoft.com/office/drawing/2014/main" val="2038691552"/>
                    </a:ext>
                  </a:extLst>
                </a:gridCol>
                <a:gridCol w="1398314">
                  <a:extLst>
                    <a:ext uri="{9D8B030D-6E8A-4147-A177-3AD203B41FA5}">
                      <a16:colId xmlns:a16="http://schemas.microsoft.com/office/drawing/2014/main" val="529705548"/>
                    </a:ext>
                  </a:extLst>
                </a:gridCol>
              </a:tblGrid>
              <a:tr h="289965">
                <a:tc>
                  <a:txBody>
                    <a:bodyPr/>
                    <a:lstStyle/>
                    <a:p>
                      <a:endParaRPr lang="en-US" sz="1400"/>
                    </a:p>
                  </a:txBody>
                  <a:tcPr/>
                </a:tc>
                <a:tc>
                  <a:txBody>
                    <a:bodyPr/>
                    <a:lstStyle/>
                    <a:p>
                      <a:r>
                        <a:rPr lang="en-US" sz="1400" dirty="0"/>
                        <a:t>n</a:t>
                      </a:r>
                    </a:p>
                  </a:txBody>
                  <a:tcPr/>
                </a:tc>
                <a:tc>
                  <a:txBody>
                    <a:bodyPr/>
                    <a:lstStyle/>
                    <a:p>
                      <a:r>
                        <a:rPr lang="en-US" sz="1400" dirty="0"/>
                        <a:t>%</a:t>
                      </a:r>
                    </a:p>
                  </a:txBody>
                  <a:tcPr/>
                </a:tc>
                <a:extLst>
                  <a:ext uri="{0D108BD9-81ED-4DB2-BD59-A6C34878D82A}">
                    <a16:rowId xmlns:a16="http://schemas.microsoft.com/office/drawing/2014/main" val="1860015252"/>
                  </a:ext>
                </a:extLst>
              </a:tr>
              <a:tr h="289965">
                <a:tc>
                  <a:txBody>
                    <a:bodyPr/>
                    <a:lstStyle/>
                    <a:p>
                      <a:r>
                        <a:rPr lang="en-US" sz="1400" dirty="0"/>
                        <a:t>Total VFC</a:t>
                      </a:r>
                    </a:p>
                  </a:txBody>
                  <a:tcPr/>
                </a:tc>
                <a:tc>
                  <a:txBody>
                    <a:bodyPr/>
                    <a:lstStyle/>
                    <a:p>
                      <a:r>
                        <a:rPr lang="en-US" sz="1400" dirty="0"/>
                        <a:t>1362</a:t>
                      </a:r>
                    </a:p>
                  </a:txBody>
                  <a:tcPr/>
                </a:tc>
                <a:tc>
                  <a:txBody>
                    <a:bodyPr/>
                    <a:lstStyle/>
                    <a:p>
                      <a:endParaRPr lang="en-US" sz="1400" dirty="0"/>
                    </a:p>
                  </a:txBody>
                  <a:tcPr/>
                </a:tc>
                <a:extLst>
                  <a:ext uri="{0D108BD9-81ED-4DB2-BD59-A6C34878D82A}">
                    <a16:rowId xmlns:a16="http://schemas.microsoft.com/office/drawing/2014/main" val="494944464"/>
                  </a:ext>
                </a:extLst>
              </a:tr>
              <a:tr h="289965">
                <a:tc>
                  <a:txBody>
                    <a:bodyPr/>
                    <a:lstStyle/>
                    <a:p>
                      <a:r>
                        <a:rPr lang="en-US" sz="1400" dirty="0"/>
                        <a:t>F2F – F/U</a:t>
                      </a:r>
                    </a:p>
                  </a:txBody>
                  <a:tcPr/>
                </a:tc>
                <a:tc>
                  <a:txBody>
                    <a:bodyPr/>
                    <a:lstStyle/>
                    <a:p>
                      <a:r>
                        <a:rPr lang="en-US" sz="1400" dirty="0"/>
                        <a:t>595</a:t>
                      </a:r>
                    </a:p>
                  </a:txBody>
                  <a:tcPr/>
                </a:tc>
                <a:tc>
                  <a:txBody>
                    <a:bodyPr/>
                    <a:lstStyle/>
                    <a:p>
                      <a:r>
                        <a:rPr lang="en-US" sz="1400" dirty="0"/>
                        <a:t>43.7%</a:t>
                      </a:r>
                    </a:p>
                  </a:txBody>
                  <a:tcPr/>
                </a:tc>
                <a:extLst>
                  <a:ext uri="{0D108BD9-81ED-4DB2-BD59-A6C34878D82A}">
                    <a16:rowId xmlns:a16="http://schemas.microsoft.com/office/drawing/2014/main" val="1970273638"/>
                  </a:ext>
                </a:extLst>
              </a:tr>
              <a:tr h="289965">
                <a:tc>
                  <a:txBody>
                    <a:bodyPr/>
                    <a:lstStyle/>
                    <a:p>
                      <a:r>
                        <a:rPr lang="en-US" sz="1400" dirty="0"/>
                        <a:t>VFC – F/U</a:t>
                      </a:r>
                    </a:p>
                  </a:txBody>
                  <a:tcPr/>
                </a:tc>
                <a:tc>
                  <a:txBody>
                    <a:bodyPr/>
                    <a:lstStyle/>
                    <a:p>
                      <a:r>
                        <a:rPr lang="en-US" sz="1400" dirty="0"/>
                        <a:t>212</a:t>
                      </a:r>
                    </a:p>
                  </a:txBody>
                  <a:tcPr/>
                </a:tc>
                <a:tc>
                  <a:txBody>
                    <a:bodyPr/>
                    <a:lstStyle/>
                    <a:p>
                      <a:r>
                        <a:rPr lang="en-US" sz="1400" dirty="0"/>
                        <a:t>15.6%</a:t>
                      </a:r>
                    </a:p>
                  </a:txBody>
                  <a:tcPr/>
                </a:tc>
                <a:extLst>
                  <a:ext uri="{0D108BD9-81ED-4DB2-BD59-A6C34878D82A}">
                    <a16:rowId xmlns:a16="http://schemas.microsoft.com/office/drawing/2014/main" val="395215859"/>
                  </a:ext>
                </a:extLst>
              </a:tr>
              <a:tr h="289965">
                <a:tc>
                  <a:txBody>
                    <a:bodyPr/>
                    <a:lstStyle/>
                    <a:p>
                      <a:r>
                        <a:rPr lang="en-US" sz="1400" dirty="0"/>
                        <a:t>Physio</a:t>
                      </a:r>
                    </a:p>
                  </a:txBody>
                  <a:tcPr/>
                </a:tc>
                <a:tc>
                  <a:txBody>
                    <a:bodyPr/>
                    <a:lstStyle/>
                    <a:p>
                      <a:r>
                        <a:rPr lang="en-US" sz="1400" dirty="0"/>
                        <a:t>132</a:t>
                      </a:r>
                    </a:p>
                  </a:txBody>
                  <a:tcPr/>
                </a:tc>
                <a:tc>
                  <a:txBody>
                    <a:bodyPr/>
                    <a:lstStyle/>
                    <a:p>
                      <a:r>
                        <a:rPr lang="en-US" sz="1400" dirty="0"/>
                        <a:t>9.7%</a:t>
                      </a:r>
                    </a:p>
                  </a:txBody>
                  <a:tcPr/>
                </a:tc>
                <a:extLst>
                  <a:ext uri="{0D108BD9-81ED-4DB2-BD59-A6C34878D82A}">
                    <a16:rowId xmlns:a16="http://schemas.microsoft.com/office/drawing/2014/main" val="2468972701"/>
                  </a:ext>
                </a:extLst>
              </a:tr>
              <a:tr h="289965">
                <a:tc>
                  <a:txBody>
                    <a:bodyPr/>
                    <a:lstStyle/>
                    <a:p>
                      <a:r>
                        <a:rPr lang="en-US" sz="1400" dirty="0"/>
                        <a:t>Discharge</a:t>
                      </a:r>
                    </a:p>
                  </a:txBody>
                  <a:tcPr/>
                </a:tc>
                <a:tc>
                  <a:txBody>
                    <a:bodyPr/>
                    <a:lstStyle/>
                    <a:p>
                      <a:r>
                        <a:rPr lang="en-US" sz="1400" dirty="0"/>
                        <a:t>400</a:t>
                      </a:r>
                    </a:p>
                  </a:txBody>
                  <a:tcPr/>
                </a:tc>
                <a:tc>
                  <a:txBody>
                    <a:bodyPr/>
                    <a:lstStyle/>
                    <a:p>
                      <a:r>
                        <a:rPr lang="en-US" sz="1400" dirty="0"/>
                        <a:t>29.4%</a:t>
                      </a:r>
                    </a:p>
                  </a:txBody>
                  <a:tcPr/>
                </a:tc>
                <a:extLst>
                  <a:ext uri="{0D108BD9-81ED-4DB2-BD59-A6C34878D82A}">
                    <a16:rowId xmlns:a16="http://schemas.microsoft.com/office/drawing/2014/main" val="1858359922"/>
                  </a:ext>
                </a:extLst>
              </a:tr>
              <a:tr h="289965">
                <a:tc>
                  <a:txBody>
                    <a:bodyPr/>
                    <a:lstStyle/>
                    <a:p>
                      <a:r>
                        <a:rPr lang="en-US" sz="1400" dirty="0"/>
                        <a:t>Other</a:t>
                      </a:r>
                    </a:p>
                  </a:txBody>
                  <a:tcPr/>
                </a:tc>
                <a:tc>
                  <a:txBody>
                    <a:bodyPr/>
                    <a:lstStyle/>
                    <a:p>
                      <a:r>
                        <a:rPr lang="en-US" sz="1400" dirty="0"/>
                        <a:t>23</a:t>
                      </a:r>
                    </a:p>
                  </a:txBody>
                  <a:tcPr/>
                </a:tc>
                <a:tc>
                  <a:txBody>
                    <a:bodyPr/>
                    <a:lstStyle/>
                    <a:p>
                      <a:r>
                        <a:rPr lang="en-US" sz="1400" dirty="0"/>
                        <a:t>1.7%</a:t>
                      </a:r>
                    </a:p>
                  </a:txBody>
                  <a:tcPr/>
                </a:tc>
                <a:extLst>
                  <a:ext uri="{0D108BD9-81ED-4DB2-BD59-A6C34878D82A}">
                    <a16:rowId xmlns:a16="http://schemas.microsoft.com/office/drawing/2014/main" val="3221383383"/>
                  </a:ext>
                </a:extLst>
              </a:tr>
            </a:tbl>
          </a:graphicData>
        </a:graphic>
      </p:graphicFrame>
      <p:sp>
        <p:nvSpPr>
          <p:cNvPr id="13" name="TextBox 12">
            <a:extLst>
              <a:ext uri="{FF2B5EF4-FFF2-40B4-BE49-F238E27FC236}">
                <a16:creationId xmlns:a16="http://schemas.microsoft.com/office/drawing/2014/main" id="{117DF846-06D8-DE48-888E-F8816AA97099}"/>
              </a:ext>
            </a:extLst>
          </p:cNvPr>
          <p:cNvSpPr txBox="1"/>
          <p:nvPr/>
        </p:nvSpPr>
        <p:spPr>
          <a:xfrm>
            <a:off x="3659020" y="6635907"/>
            <a:ext cx="4274944" cy="246221"/>
          </a:xfrm>
          <a:prstGeom prst="rect">
            <a:avLst/>
          </a:prstGeom>
          <a:noFill/>
        </p:spPr>
        <p:txBody>
          <a:bodyPr wrap="square" rtlCol="0">
            <a:spAutoFit/>
          </a:bodyPr>
          <a:lstStyle/>
          <a:p>
            <a:pPr algn="l"/>
            <a:r>
              <a:rPr lang="en-GB" sz="1000"/>
              <a:t>Table 2: Total number of Patients visiting VFC each month</a:t>
            </a:r>
            <a:endParaRPr lang="en-US" sz="1000"/>
          </a:p>
        </p:txBody>
      </p:sp>
      <p:sp>
        <p:nvSpPr>
          <p:cNvPr id="14" name="TextBox 13">
            <a:extLst>
              <a:ext uri="{FF2B5EF4-FFF2-40B4-BE49-F238E27FC236}">
                <a16:creationId xmlns:a16="http://schemas.microsoft.com/office/drawing/2014/main" id="{851E007A-0DFC-B747-80C2-E44360D761C8}"/>
              </a:ext>
            </a:extLst>
          </p:cNvPr>
          <p:cNvSpPr txBox="1"/>
          <p:nvPr/>
        </p:nvSpPr>
        <p:spPr>
          <a:xfrm>
            <a:off x="3818951" y="4038179"/>
            <a:ext cx="1828800" cy="246221"/>
          </a:xfrm>
          <a:prstGeom prst="rect">
            <a:avLst/>
          </a:prstGeom>
          <a:noFill/>
        </p:spPr>
        <p:txBody>
          <a:bodyPr wrap="square" rtlCol="0">
            <a:spAutoFit/>
          </a:bodyPr>
          <a:lstStyle/>
          <a:p>
            <a:pPr algn="l"/>
            <a:r>
              <a:rPr lang="en-GB" sz="1000"/>
              <a:t>Table 1:  VFC outcomes</a:t>
            </a:r>
            <a:endParaRPr lang="en-US" sz="1000"/>
          </a:p>
        </p:txBody>
      </p:sp>
    </p:spTree>
    <p:extLst>
      <p:ext uri="{BB962C8B-B14F-4D97-AF65-F5344CB8AC3E}">
        <p14:creationId xmlns:p14="http://schemas.microsoft.com/office/powerpoint/2010/main" val="171148946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73</TotalTime>
  <Words>395</Words>
  <Application>Microsoft Office PowerPoint</Application>
  <PresentationFormat>Widescreen</PresentationFormat>
  <Paragraphs>109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Dividend</vt:lpstr>
      <vt:lpstr>Establishment of Virtual Fracture Clinic in Princess Royal Hospital Telford ; Progress and recommendations during the First 5 Months Tahir khaleeq, Patrick Lancaster, Usman Ahmed princess royal hospital, telford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Fracture Clinic How are we doing?</dc:title>
  <dc:creator>tahir khaleeq</dc:creator>
  <cp:lastModifiedBy>tahir khaleeq</cp:lastModifiedBy>
  <cp:revision>17</cp:revision>
  <dcterms:created xsi:type="dcterms:W3CDTF">2021-01-01T18:15:58Z</dcterms:created>
  <dcterms:modified xsi:type="dcterms:W3CDTF">2021-01-20T21:09:48Z</dcterms:modified>
</cp:coreProperties>
</file>